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17"/>
  </p:notesMasterIdLst>
  <p:handoutMasterIdLst>
    <p:handoutMasterId r:id="rId18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147483530" r:id="rId11"/>
    <p:sldId id="280" r:id="rId12"/>
    <p:sldId id="276" r:id="rId13"/>
    <p:sldId id="2516" r:id="rId14"/>
    <p:sldId id="582" r:id="rId15"/>
    <p:sldId id="2419" r:id="rId1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00"/>
    <a:srgbClr val="FFFFFF"/>
    <a:srgbClr val="221815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51" autoAdjust="0"/>
    <p:restoredTop sz="96419" autoAdjust="0"/>
  </p:normalViewPr>
  <p:slideViewPr>
    <p:cSldViewPr snapToGrid="0" snapToObjects="1">
      <p:cViewPr varScale="1">
        <p:scale>
          <a:sx n="127" d="100"/>
          <a:sy n="127" d="100"/>
        </p:scale>
        <p:origin x="2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n/developer/article/1705673" TargetMode="External"/><Relationship Id="rId2" Type="http://schemas.openxmlformats.org/officeDocument/2006/relationships/hyperlink" Target="http://www.ccw.com.cn/ai/2022-03-01/23727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3A8B0-4A34-FC9F-8E79-DD91A7B6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万卡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建设方案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http://www.ccw.com.cn/ai/2022-03-01/23727.html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https://cloud.tencent.cn/developer/article/1705673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万卡集群，感觉很难，但不就是把 </a:t>
            </a:r>
            <a:r>
              <a:rPr lang="en-US" altLang="zh-CN" sz="2800" dirty="0"/>
              <a:t>GPU/NPU</a:t>
            </a:r>
            <a:r>
              <a:rPr lang="zh-CN" altLang="en-US" sz="2800" dirty="0"/>
              <a:t> 都放在一起堆料吗？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FCF56-466F-6D4A-6777-649CDC56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7" y="1734923"/>
            <a:ext cx="10792774" cy="39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整体建设挑战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能耗极限、网络瓶颈、计算效率、系统可靠性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C0CC6-709A-6A35-E8A6-2A016C8D5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471" y="1231619"/>
            <a:ext cx="2520000" cy="5112000"/>
          </a:xfrm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>
                <a:effectLst/>
                <a:latin typeface="Helvetica" pitchFamily="2" charset="0"/>
              </a:rPr>
              <a:t>规划设计</a:t>
            </a:r>
            <a:endParaRPr lang="en-US" altLang="zh-CN" sz="2400" b="1" dirty="0">
              <a:effectLst/>
              <a:latin typeface="Helvetica" pitchFamily="2" charset="0"/>
            </a:endParaRPr>
          </a:p>
          <a:p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明确业务需求，设计网络、计算、存储架构，并制定</a:t>
            </a:r>
            <a:r>
              <a:rPr lang="en-US" altLang="zh-CN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L0/L1 </a:t>
            </a:r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基建部署方案</a:t>
            </a:r>
            <a:endParaRPr lang="zh-CN" altLang="en-US" b="1" dirty="0">
              <a:effectLst/>
              <a:latin typeface="Helvetica" pitchFamily="2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6AF6861-CE66-82BC-F3D1-D121F64E1B52}"/>
              </a:ext>
            </a:extLst>
          </p:cNvPr>
          <p:cNvSpPr txBox="1">
            <a:spLocks/>
          </p:cNvSpPr>
          <p:nvPr/>
        </p:nvSpPr>
        <p:spPr>
          <a:xfrm>
            <a:off x="3396950" y="1231619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硬件安装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按规划安装 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服务器和网络设备，进行物理部署与线缆连接联调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435742E-A0AF-D604-0F25-B6598DB13718}"/>
              </a:ext>
            </a:extLst>
          </p:cNvPr>
          <p:cNvSpPr txBox="1">
            <a:spLocks/>
          </p:cNvSpPr>
          <p:nvPr/>
        </p:nvSpPr>
        <p:spPr>
          <a:xfrm>
            <a:off x="621842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软件安装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部署通算操作系统和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AI 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基础软件，包括集群管理软件，配置调度系统及作业平台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buNone/>
            </a:pPr>
            <a:endParaRPr kumimoji="1" lang="en-US" altLang="zh-CN" sz="24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A3899F-89D6-9355-CB6E-BF01D9126FAB}"/>
              </a:ext>
            </a:extLst>
          </p:cNvPr>
          <p:cNvSpPr txBox="1">
            <a:spLocks/>
          </p:cNvSpPr>
          <p:nvPr/>
        </p:nvSpPr>
        <p:spPr>
          <a:xfrm>
            <a:off x="903990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验收运维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验证性能功能稳定性，正式交付后转移运维主题，持续监控维护更新优化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28" name="Picture 4" descr="全球运营商最大单集群智算中心在哈尔滨建成投产- C114通信网">
            <a:extLst>
              <a:ext uri="{FF2B5EF4-FFF2-40B4-BE49-F238E27FC236}">
                <a16:creationId xmlns:a16="http://schemas.microsoft.com/office/drawing/2014/main" id="{6470045B-A0AE-916D-990D-67BCCA38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180" y="3674751"/>
            <a:ext cx="2263150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6CE602A-EC2A-68F4-4369-BAC56672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79" y="3685637"/>
            <a:ext cx="2275568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DFA2B0-A835-0CC2-9306-A450EAF9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1" y="5083527"/>
            <a:ext cx="2225040" cy="116623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简单说说算力网络：华为“万卡集群”组网实战- 53AI-AI知识库|大模型知识库|大模型训练|智能体开发">
            <a:extLst>
              <a:ext uri="{FF2B5EF4-FFF2-40B4-BE49-F238E27FC236}">
                <a16:creationId xmlns:a16="http://schemas.microsoft.com/office/drawing/2014/main" id="{035C52A2-9C15-0754-59D2-C8724F08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15" y="4985659"/>
            <a:ext cx="2325136" cy="128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CUDA | NVIDIA Official Blog">
            <a:extLst>
              <a:ext uri="{FF2B5EF4-FFF2-40B4-BE49-F238E27FC236}">
                <a16:creationId xmlns:a16="http://schemas.microsoft.com/office/drawing/2014/main" id="{A15FDFD0-420C-3A37-E14E-89D935B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86" y="3674751"/>
            <a:ext cx="2318658" cy="12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大模型系统全栈">
            <a:extLst>
              <a:ext uri="{FF2B5EF4-FFF2-40B4-BE49-F238E27FC236}">
                <a16:creationId xmlns:a16="http://schemas.microsoft.com/office/drawing/2014/main" id="{98A9864D-06DA-3471-3844-EC6D4C1AC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3"/>
          <a:stretch/>
        </p:blipFill>
        <p:spPr bwMode="auto">
          <a:xfrm>
            <a:off x="6329986" y="4998341"/>
            <a:ext cx="2318658" cy="12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探秘全球最大GPU集群，20万GPU超算在路上-CSDN博客">
            <a:extLst>
              <a:ext uri="{FF2B5EF4-FFF2-40B4-BE49-F238E27FC236}">
                <a16:creationId xmlns:a16="http://schemas.microsoft.com/office/drawing/2014/main" id="{88729148-F14C-5E69-A44D-1142463E3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 bwMode="auto">
          <a:xfrm>
            <a:off x="9177820" y="3652979"/>
            <a:ext cx="2252447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Tensorboard Integration — Stable Baselines 2.10.3a0 documentation">
            <a:extLst>
              <a:ext uri="{FF2B5EF4-FFF2-40B4-BE49-F238E27FC236}">
                <a16:creationId xmlns:a16="http://schemas.microsoft.com/office/drawing/2014/main" id="{676C66CA-820B-A93B-6AAD-8846F43D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685" y="5025086"/>
            <a:ext cx="2252447" cy="124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0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3A6B13-9E87-F00B-2E29-5177B2E4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1" y="1262920"/>
            <a:ext cx="11248400" cy="50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E66DF0-B78D-F690-2FE2-5ED35EE7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BA752-38D2-5DA7-3033-2F41E6C46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光链路脏污问题的难点</a:t>
            </a:r>
          </a:p>
          <a:p>
            <a:r>
              <a:rPr lang="zh-CN" altLang="en-US" dirty="0"/>
              <a:t>脏污难避免</a:t>
            </a:r>
          </a:p>
          <a:p>
            <a:pPr lvl="1"/>
            <a:r>
              <a:rPr lang="zh-CN" altLang="en-US" dirty="0"/>
              <a:t>＞当前</a:t>
            </a:r>
            <a:r>
              <a:rPr lang="en-US" altLang="zh-CN" dirty="0"/>
              <a:t>200</a:t>
            </a:r>
            <a:r>
              <a:rPr lang="en" altLang="zh-CN" dirty="0"/>
              <a:t>GE/400GE</a:t>
            </a:r>
            <a:r>
              <a:rPr lang="zh-CN" altLang="en-US" dirty="0"/>
              <a:t>技术对噪声容忍能力降低，对断面清洁程度</a:t>
            </a:r>
          </a:p>
          <a:p>
            <a:pPr lvl="1"/>
            <a:r>
              <a:rPr lang="zh-CN" altLang="en-US" dirty="0"/>
              <a:t>要求更高</a:t>
            </a:r>
          </a:p>
          <a:p>
            <a:pPr lvl="1"/>
            <a:r>
              <a:rPr lang="zh-CN" altLang="en-US" dirty="0"/>
              <a:t>＞机房环境、施工质量难做到</a:t>
            </a:r>
            <a:r>
              <a:rPr lang="en-US" altLang="zh-CN" dirty="0"/>
              <a:t>100%</a:t>
            </a:r>
            <a:r>
              <a:rPr lang="zh-CN" altLang="en-US" dirty="0"/>
              <a:t>无尘</a:t>
            </a:r>
          </a:p>
          <a:p>
            <a:pPr lvl="1"/>
            <a:r>
              <a:rPr lang="en-US" altLang="zh-CN" dirty="0"/>
              <a:t>&gt;</a:t>
            </a:r>
            <a:r>
              <a:rPr lang="zh-CN" altLang="en-US" dirty="0"/>
              <a:t>施工过程中，工人无法让光模块、光纤暴露时间降至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脏污难识别</a:t>
            </a:r>
          </a:p>
          <a:p>
            <a:pPr lvl="1"/>
            <a:r>
              <a:rPr lang="en-US" altLang="zh-CN" dirty="0"/>
              <a:t>&gt;</a:t>
            </a:r>
            <a:r>
              <a:rPr lang="zh-CN" altLang="en-US" dirty="0"/>
              <a:t>不支持在线监测</a:t>
            </a:r>
          </a:p>
          <a:p>
            <a:pPr lvl="1"/>
            <a:r>
              <a:rPr lang="zh-CN" altLang="en-US" dirty="0"/>
              <a:t>＞收光功率、信噪比等指标与脏污程度之间关系不明确＞发光功率、电压、温度、偏置电流无法反应光污程度</a:t>
            </a:r>
          </a:p>
          <a:p>
            <a:pPr lvl="1"/>
            <a:r>
              <a:rPr lang="en-US" altLang="zh-CN" dirty="0"/>
              <a:t>&gt;</a:t>
            </a:r>
            <a:r>
              <a:rPr lang="zh-CN" altLang="en-US" dirty="0"/>
              <a:t>断面不同区域对脏污容忍程度不同，需要借助仪器检测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、脏污清理效果难保证</a:t>
            </a:r>
          </a:p>
          <a:p>
            <a:pPr lvl="1"/>
            <a:r>
              <a:rPr lang="zh-CN" altLang="en-US" dirty="0"/>
              <a:t>＞清洁笔盲清效果不佳，顽固脏污需要使用酒精</a:t>
            </a:r>
          </a:p>
          <a:p>
            <a:pPr lvl="1"/>
            <a:r>
              <a:rPr lang="zh-CN" altLang="en-US" dirty="0"/>
              <a:t>＞受限机房环境，边清边检耗时长，一条链路故障，需要清洁检测</a:t>
            </a:r>
            <a:r>
              <a:rPr lang="en-US" altLang="zh-CN" dirty="0"/>
              <a:t>4</a:t>
            </a:r>
            <a:r>
              <a:rPr lang="zh-CN" altLang="en-US" dirty="0"/>
              <a:t>个端面，确认位置、拉电源线、调焦、两人分工，耗时</a:t>
            </a:r>
            <a:r>
              <a:rPr lang="en-US" altLang="zh-CN" dirty="0"/>
              <a:t>15</a:t>
            </a:r>
            <a:r>
              <a:rPr lang="zh-CN" altLang="en-US" dirty="0"/>
              <a:t>分钟＋＞光模块和光纤的脏污相互传染</a:t>
            </a:r>
          </a:p>
        </p:txBody>
      </p:sp>
    </p:spTree>
    <p:extLst>
      <p:ext uri="{BB962C8B-B14F-4D97-AF65-F5344CB8AC3E}">
        <p14:creationId xmlns:p14="http://schemas.microsoft.com/office/powerpoint/2010/main" val="92784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35050</TotalTime>
  <Words>399</Words>
  <Application>Microsoft Macintosh PowerPoint</Application>
  <PresentationFormat>自定义</PresentationFormat>
  <Paragraphs>48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整体建设 Roadmap</vt:lpstr>
      <vt:lpstr>整体建设 Roadmap</vt:lpstr>
      <vt:lpstr>光链路</vt:lpstr>
      <vt:lpstr>PowerPoint 演示文稿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12621</cp:revision>
  <cp:lastPrinted>2023-09-08T09:14:01Z</cp:lastPrinted>
  <dcterms:created xsi:type="dcterms:W3CDTF">2020-08-28T08:44:19Z</dcterms:created>
  <dcterms:modified xsi:type="dcterms:W3CDTF">2025-07-04T16:04:37Z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